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0"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19" r:id="rId9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2" autoAdjust="0"/>
    <p:restoredTop sz="75158" autoAdjust="0"/>
  </p:normalViewPr>
  <p:slideViewPr>
    <p:cSldViewPr>
      <p:cViewPr>
        <p:scale>
          <a:sx n="82" d="100"/>
          <a:sy n="82" d="100"/>
        </p:scale>
        <p:origin x="-16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i="0" baseline="0" smtClean="0"/>
              <a:t>.</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a:t>
            </a:r>
            <a:r>
              <a:rPr lang="en-US" smtClean="0"/>
              <a:t>.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if necessary it would also be permissible to use an authorized access point for the Spanish expression, but in most cases, as here, where there’s only one Spanish expression, this is sufficient.</a:t>
            </a:r>
          </a:p>
          <a:p>
            <a:endParaRPr lang="en-US" b="1" i="0" baseline="0" smtClean="0"/>
          </a:p>
          <a:p>
            <a:r>
              <a:rPr lang="en-US" b="1" i="0" baseline="0" smtClean="0"/>
              <a:t>But for the translation they record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11.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11.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endParaRPr lang="en-US" sz="2400"/>
          </a:p>
        </p:txBody>
      </p:sp>
      <p:sp>
        <p:nvSpPr>
          <p:cNvPr id="6"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extLst>
      <p:ext uri="{BB962C8B-B14F-4D97-AF65-F5344CB8AC3E}">
        <p14:creationId xmlns:p14="http://schemas.microsoft.com/office/powerpoint/2010/main" val="122333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a:t>
            </a:r>
            <a:r>
              <a:rPr lang="en-US" sz="2400" smtClean="0"/>
              <a:t>core; if there is more than one expression of the work, the relationship to the expression should also be recorded </a:t>
            </a:r>
            <a:r>
              <a:rPr lang="en-US" sz="2400" smtClean="0"/>
              <a:t>(RDA 17.3). This means that the record must allow the user to understand what the </a:t>
            </a:r>
            <a:r>
              <a:rPr lang="en-US" sz="2400" smtClean="0"/>
              <a:t>work (and expression) </a:t>
            </a:r>
            <a:r>
              <a:rPr lang="en-US" sz="2400" smtClean="0"/>
              <a:t>is.</a:t>
            </a:r>
          </a:p>
          <a:p>
            <a:r>
              <a:rPr lang="en-US" sz="2400" smtClean="0"/>
              <a:t>Common ways to do this:</a:t>
            </a:r>
          </a:p>
          <a:p>
            <a:pPr lvl="1"/>
            <a:r>
              <a:rPr lang="en-US" sz="2400" smtClean="0"/>
              <a:t>Authorized access point for the </a:t>
            </a:r>
            <a:r>
              <a:rPr lang="en-US" sz="2400" smtClean="0"/>
              <a:t>work or expression</a:t>
            </a:r>
            <a:endParaRPr lang="en-US" sz="2400" smtClean="0"/>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a:t>
            </a:r>
            <a:r>
              <a:rPr lang="en-US" sz="2000" smtClean="0"/>
              <a:t>expression (authority </a:t>
            </a:r>
            <a:r>
              <a:rPr lang="en-US" sz="2000" smtClean="0"/>
              <a:t>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2011</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$l English $s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a:t>
            </a:r>
            <a:r>
              <a:rPr lang="en-US" sz="2000" smtClean="0"/>
              <a:t>resource (bibliographic record): </a:t>
            </a:r>
            <a:r>
              <a:rPr lang="en-US" sz="2000" smtClean="0"/>
              <a:t>authorized access point for the work is in 100 + 240 $a. This corresponds to the form found in the authority record, and links the description of the resource to the </a:t>
            </a:r>
            <a:r>
              <a:rPr lang="en-US" sz="2000" smtClean="0"/>
              <a:t>expression being </a:t>
            </a:r>
            <a:r>
              <a:rPr lang="en-US" sz="2000" smtClean="0"/>
              <a:t>described</a:t>
            </a:r>
            <a:r>
              <a:rPr lang="en-US" sz="2000" smtClean="0"/>
              <a:t>. 17.3 requires recording the relationship to the expression if there are more than one.</a:t>
            </a:r>
            <a:endParaRPr lang="en-US" sz="2000" smtClean="0"/>
          </a:p>
        </p:txBody>
      </p:sp>
      <p:sp>
        <p:nvSpPr>
          <p:cNvPr id="7" name="Footer Placeholder 6"/>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$d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a:t>
            </a:r>
            <a:r>
              <a:rPr lang="en-US" sz="2000" smtClean="0"/>
              <a:t>expression (authority </a:t>
            </a:r>
            <a:r>
              <a:rPr lang="en-US" sz="2000" smtClean="0"/>
              <a:t>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1957</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$l English $s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a:t>
            </a:r>
            <a:r>
              <a:rPr lang="en-US" sz="2000" smtClean="0"/>
              <a:t>resource (bibliographic record): </a:t>
            </a:r>
            <a:r>
              <a:rPr lang="en-US" sz="2000" smtClean="0"/>
              <a:t>authorized access point for the work is in 100 + 240 $a. This corresponds to the form found in the authority record, and links the description of the resource to the work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$d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a:t>
            </a:r>
            <a:r>
              <a:rPr lang="en-US" sz="2000" smtClean="0"/>
              <a:t>record, </a:t>
            </a:r>
            <a:r>
              <a:rPr lang="en-US" sz="2000" smtClean="0"/>
              <a:t>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8" name="Slide Number Placeholder 7"/>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López Colomé, </a:t>
            </a:r>
            <a:r>
              <a:rPr lang="en-US" sz="2000" smtClean="0">
                <a:solidFill>
                  <a:srgbClr val="FF0000"/>
                </a:solidFill>
              </a:rPr>
              <a:t>Pura, $d 1952-</a:t>
            </a:r>
            <a:endParaRPr lang="en-US" sz="2000">
              <a:solidFill>
                <a:srgbClr val="FF0000"/>
              </a:solidFill>
            </a:endParaRPr>
          </a:p>
          <a:p>
            <a:pPr marL="0" indent="0">
              <a:buNone/>
            </a:pPr>
            <a:r>
              <a:rPr lang="en-US" sz="2000"/>
              <a:t>240 10	$a </a:t>
            </a:r>
            <a:r>
              <a:rPr lang="en-US" sz="2000">
                <a:solidFill>
                  <a:srgbClr val="FF0000"/>
                </a:solidFill>
              </a:rPr>
              <a:t>Santo y seña</a:t>
            </a:r>
            <a:r>
              <a:rPr lang="en-US" sz="2000" smtClean="0"/>
              <a:t>. $l English </a:t>
            </a:r>
            <a:r>
              <a:rPr lang="en-US" sz="2000"/>
              <a:t>&amp; </a:t>
            </a:r>
            <a:r>
              <a:rPr lang="en-US" sz="2000" smtClean="0"/>
              <a:t>Spanish</a:t>
            </a:r>
          </a:p>
          <a:p>
            <a:pPr marL="0" indent="0">
              <a:buNone/>
            </a:pPr>
            <a:r>
              <a:rPr lang="en-US" sz="2000"/>
              <a:t>245 10	$a Watchword </a:t>
            </a:r>
            <a:r>
              <a:rPr lang="en-US" sz="2000" smtClean="0"/>
              <a:t>/ $c Pura </a:t>
            </a:r>
            <a:r>
              <a:rPr lang="en-US" sz="2000"/>
              <a:t>López Colomé ; translated by Forrest Gander</a:t>
            </a:r>
            <a:r>
              <a:rPr lang="en-US" sz="2000" smtClean="0"/>
              <a:t>.</a:t>
            </a:r>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López Colomé, Pura, $d </a:t>
            </a:r>
            <a:r>
              <a:rPr lang="en-US" sz="2000" smtClean="0"/>
              <a:t>1952- $e author.</a:t>
            </a:r>
            <a:endParaRPr lang="en-US" sz="2000"/>
          </a:p>
          <a:p>
            <a:pPr marL="0" indent="0">
              <a:buNone/>
            </a:pPr>
            <a:r>
              <a:rPr lang="en-US" sz="2000" smtClean="0"/>
              <a:t>245 </a:t>
            </a:r>
            <a:r>
              <a:rPr lang="en-US" sz="2000"/>
              <a:t>10	$a Watchword / $c Pura López Colomé ; translated by Forrest Gander</a:t>
            </a:r>
            <a:r>
              <a:rPr lang="en-US" sz="2000" smtClean="0"/>
              <a:t>.</a:t>
            </a:r>
          </a:p>
          <a:p>
            <a:pPr marL="0" indent="0">
              <a:buNone/>
            </a:pPr>
            <a:r>
              <a:rPr lang="en-US" sz="2000" smtClean="0"/>
              <a:t>700 12	</a:t>
            </a:r>
            <a:r>
              <a:rPr lang="en-US" sz="2000"/>
              <a:t>$a </a:t>
            </a:r>
            <a:r>
              <a:rPr lang="en-US" sz="2000">
                <a:solidFill>
                  <a:srgbClr val="FF0000"/>
                </a:solidFill>
              </a:rPr>
              <a:t>López Colomé, Pura, $d </a:t>
            </a:r>
            <a:r>
              <a:rPr lang="en-US" sz="2000" smtClean="0">
                <a:solidFill>
                  <a:srgbClr val="FF0000"/>
                </a:solidFill>
              </a:rPr>
              <a:t>1952- $t </a:t>
            </a:r>
            <a:r>
              <a:rPr lang="en-US" sz="2000">
                <a:solidFill>
                  <a:srgbClr val="FF0000"/>
                </a:solidFill>
              </a:rPr>
              <a:t>Santo y </a:t>
            </a:r>
            <a:r>
              <a:rPr lang="en-US" sz="2000" smtClean="0">
                <a:solidFill>
                  <a:srgbClr val="FF0000"/>
                </a:solidFill>
              </a:rPr>
              <a:t>seña</a:t>
            </a:r>
            <a:r>
              <a:rPr lang="en-US" sz="2000" smtClean="0"/>
              <a:t>.</a:t>
            </a:r>
            <a:endParaRPr lang="en-US" sz="2000"/>
          </a:p>
          <a:p>
            <a:pPr marL="0" indent="0">
              <a:buNone/>
            </a:pPr>
            <a:r>
              <a:rPr lang="en-US" sz="2000"/>
              <a:t>700 12	$a </a:t>
            </a:r>
            <a:r>
              <a:rPr lang="en-US" sz="2000">
                <a:solidFill>
                  <a:srgbClr val="FF0000"/>
                </a:solidFill>
              </a:rPr>
              <a:t>López Colomé, Pura, $d 1952- $t Santo y seña</a:t>
            </a:r>
            <a:r>
              <a:rPr lang="en-US" sz="2000" smtClean="0"/>
              <a:t>. $l English.</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11. Recording Relationships</a:t>
            </a:r>
            <a:endParaRPr lang="en-US"/>
          </a:p>
        </p:txBody>
      </p:sp>
      <p:sp>
        <p:nvSpPr>
          <p:cNvPr id="16" name="Slide Number Placeholder 15"/>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11.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editor </a:t>
            </a:r>
            <a:r>
              <a:rPr lang="en-US" sz="2000" b="1" smtClean="0"/>
              <a:t>	of </a:t>
            </a:r>
            <a:r>
              <a:rPr lang="en-US" sz="2000" b="1"/>
              <a:t>compilation.</a:t>
            </a:r>
          </a:p>
          <a:p>
            <a:pPr marL="0" indent="0">
              <a:buNone/>
            </a:pPr>
            <a:r>
              <a:rPr lang="en-US" sz="2000" b="1"/>
              <a:t>700 </a:t>
            </a:r>
            <a:r>
              <a:rPr lang="en-US" sz="2000" b="1" smtClean="0"/>
              <a:t>1_</a:t>
            </a:r>
            <a:r>
              <a:rPr lang="en-US" sz="2000" b="1"/>
              <a:t>	$a </a:t>
            </a:r>
            <a:r>
              <a:rPr lang="en-US" sz="2000" b="1" smtClean="0"/>
              <a:t>Cunningham, Beth,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Neighorgall, Sarah, </a:t>
            </a:r>
            <a:r>
              <a:rPr lang="en-US" sz="2000" b="1"/>
              <a:t>$e editor of </a:t>
            </a:r>
            <a:r>
              <a:rPr lang="en-US" sz="2000" b="1" smtClean="0"/>
              <a:t>	compilation</a:t>
            </a:r>
            <a:r>
              <a:rPr lang="en-US" sz="2000" b="1"/>
              <a:t>.</a:t>
            </a:r>
          </a:p>
          <a:p>
            <a:pPr marL="0" indent="0">
              <a:buNone/>
            </a:pPr>
            <a:r>
              <a:rPr lang="en-US" sz="2000" b="1"/>
              <a:t>700 </a:t>
            </a:r>
            <a:r>
              <a:rPr lang="en-US" sz="2000" b="1" smtClean="0"/>
              <a:t>1_</a:t>
            </a:r>
            <a:r>
              <a:rPr lang="en-US" sz="2000" b="1"/>
              <a:t>	$a </a:t>
            </a:r>
            <a:r>
              <a:rPr lang="en-US" sz="2000" b="1" smtClean="0"/>
              <a:t>Banister, Joyce, </a:t>
            </a:r>
            <a:r>
              <a:rPr lang="en-US" sz="2000" b="1"/>
              <a:t>$e editor of compilation.</a:t>
            </a:r>
          </a:p>
          <a:p>
            <a:pPr marL="0" indent="0">
              <a:buNone/>
            </a:pPr>
            <a:r>
              <a:rPr lang="en-US" sz="2000" b="1"/>
              <a:t>700 </a:t>
            </a:r>
            <a:r>
              <a:rPr lang="en-US" sz="2000" b="1" smtClean="0"/>
              <a:t>1_</a:t>
            </a:r>
            <a:r>
              <a:rPr lang="en-US" sz="2000" b="1"/>
              <a:t>	$a </a:t>
            </a:r>
            <a:r>
              <a:rPr lang="en-US" sz="2000" b="1" smtClean="0"/>
              <a:t>Cunningham, Paula, </a:t>
            </a:r>
            <a:r>
              <a:rPr lang="en-US" sz="2000" b="1"/>
              <a:t>$e editor of </a:t>
            </a:r>
            <a:r>
              <a:rPr lang="en-US" sz="2000" b="1" smtClean="0"/>
              <a:t>	compilation</a:t>
            </a:r>
            <a:r>
              <a:rPr lang="en-US" sz="2000" b="1"/>
              <a:t>.</a:t>
            </a:r>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 of compilation.</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a:t>
            </a:r>
            <a:r>
              <a:rPr lang="en-US" sz="2000" b="1" i="1" smtClean="0"/>
              <a:t>expressions </a:t>
            </a:r>
            <a:r>
              <a:rPr lang="en-US" sz="2000" b="1" i="1" smtClean="0"/>
              <a:t>in the resource</a:t>
            </a:r>
          </a:p>
          <a:p>
            <a:pPr marL="0" indent="0">
              <a:buNone/>
            </a:pPr>
            <a:r>
              <a:rPr lang="en-US" sz="2000" b="1" smtClean="0"/>
              <a:t>700 12 </a:t>
            </a:r>
            <a:r>
              <a:rPr lang="en-US" sz="2000" b="1" smtClean="0"/>
              <a:t>$a </a:t>
            </a:r>
            <a:r>
              <a:rPr lang="en-US" sz="2000" b="1"/>
              <a:t>Paz, Octavio, $</a:t>
            </a:r>
            <a:r>
              <a:rPr lang="en-US" sz="2000" b="1"/>
              <a:t>d </a:t>
            </a:r>
            <a:r>
              <a:rPr lang="en-US" sz="2000" b="1" smtClean="0"/>
              <a:t>1914-1998. $t </a:t>
            </a:r>
            <a:r>
              <a:rPr lang="en-US" sz="2000" b="1" smtClean="0"/>
              <a:t>Piedra </a:t>
            </a:r>
            <a:r>
              <a:rPr lang="en-US" sz="2000" b="1"/>
              <a:t>de </a:t>
            </a:r>
            <a:r>
              <a:rPr lang="en-US" sz="2000" b="1" smtClean="0"/>
              <a:t>	sol</a:t>
            </a:r>
            <a:r>
              <a:rPr lang="en-US" sz="2000" b="1"/>
              <a:t>. $l </a:t>
            </a:r>
            <a:r>
              <a:rPr lang="en-US" sz="2000" b="1" smtClean="0"/>
              <a:t>Spanish</a:t>
            </a:r>
            <a:endParaRPr lang="en-US" sz="2000" b="1" smtClean="0"/>
          </a:p>
          <a:p>
            <a:pPr marL="0" indent="0">
              <a:buNone/>
            </a:pPr>
            <a:r>
              <a:rPr lang="en-US" sz="2000" b="1"/>
              <a:t>700 12 $</a:t>
            </a:r>
            <a:r>
              <a:rPr lang="en-US" sz="2000" b="1"/>
              <a:t>a </a:t>
            </a:r>
            <a:r>
              <a:rPr lang="en-US" sz="2000" b="1"/>
              <a:t>Paz, Octavio, $</a:t>
            </a:r>
            <a:r>
              <a:rPr lang="en-US" sz="2000" b="1"/>
              <a:t>d </a:t>
            </a:r>
            <a:r>
              <a:rPr lang="en-US" sz="2000" b="1" smtClean="0"/>
              <a:t>1914-1998. $t Piedra </a:t>
            </a:r>
            <a:r>
              <a:rPr lang="en-US" sz="2000" b="1"/>
              <a:t>de </a:t>
            </a:r>
            <a:r>
              <a:rPr lang="en-US" sz="2000" b="1" smtClean="0"/>
              <a:t>	sol</a:t>
            </a:r>
            <a:r>
              <a:rPr lang="en-US" sz="2000" b="1"/>
              <a:t>. $l English $s (</a:t>
            </a:r>
            <a:r>
              <a:rPr lang="en-US" sz="2000" b="1"/>
              <a:t>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11.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11. Recording Relationships</a:t>
            </a:r>
            <a:endParaRPr lang="en-US"/>
          </a:p>
        </p:txBody>
      </p:sp>
      <p:sp>
        <p:nvSpPr>
          <p:cNvPr id="6" name="Slide Number Placeholder 5"/>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a:t>
            </a:r>
            <a:r>
              <a:rPr lang="en-US" sz="2000" b="1" smtClean="0"/>
              <a:t>, </a:t>
            </a:r>
            <a:r>
              <a:rPr lang="en-US" sz="2000" b="1" smtClean="0"/>
              <a:t>$e </a:t>
            </a:r>
            <a:r>
              <a:rPr lang="en-US" sz="2000" b="1"/>
              <a:t>author.</a:t>
            </a:r>
          </a:p>
          <a:p>
            <a:pPr marL="0" indent="0">
              <a:buNone/>
            </a:pPr>
            <a:endParaRPr lang="en-US" sz="2000" b="1"/>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We’re done with the eight 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11.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11</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6"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94</a:t>
            </a:fld>
            <a:endParaRPr lang="en-US"/>
          </a:p>
        </p:txBody>
      </p:sp>
    </p:spTree>
    <p:extLst>
      <p:ext uri="{BB962C8B-B14F-4D97-AF65-F5344CB8AC3E}">
        <p14:creationId xmlns:p14="http://schemas.microsoft.com/office/powerpoint/2010/main" val="15276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3836</TotalTime>
  <Words>4786</Words>
  <Application>Microsoft Office PowerPoint</Application>
  <PresentationFormat>On-screen Show (4:3)</PresentationFormat>
  <Paragraphs>798</Paragraphs>
  <Slides>94</Slides>
  <Notes>75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11 Recording Relationships</vt:lpstr>
      <vt:lpstr>Relationships in FRBR</vt:lpstr>
      <vt:lpstr>Entity-Relationship Diagram</vt:lpstr>
      <vt:lpstr>FRBR Relationships</vt:lpstr>
      <vt:lpstr>Relationships in RDA</vt:lpstr>
      <vt:lpstr>Relationships in MARC</vt:lpstr>
      <vt:lpstr>AACR2 Record</vt:lpstr>
      <vt:lpstr>Relationships in MARC</vt:lpstr>
      <vt:lpstr>AACR2 Record</vt:lpstr>
      <vt:lpstr>Relationships in MARC</vt:lpstr>
      <vt:lpstr>AACR2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11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401</cp:revision>
  <dcterms:created xsi:type="dcterms:W3CDTF">2009-02-12T16:45:06Z</dcterms:created>
  <dcterms:modified xsi:type="dcterms:W3CDTF">2013-03-11T20:50:17Z</dcterms:modified>
</cp:coreProperties>
</file>